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  <p:sldMasterId id="2147483945" r:id="rId2"/>
  </p:sldMasterIdLst>
  <p:notesMasterIdLst>
    <p:notesMasterId r:id="rId32"/>
  </p:notesMasterIdLst>
  <p:handoutMasterIdLst>
    <p:handoutMasterId r:id="rId33"/>
  </p:handoutMasterIdLst>
  <p:sldIdLst>
    <p:sldId id="303" r:id="rId3"/>
    <p:sldId id="304" r:id="rId4"/>
    <p:sldId id="336" r:id="rId5"/>
    <p:sldId id="305" r:id="rId6"/>
    <p:sldId id="415" r:id="rId7"/>
    <p:sldId id="419" r:id="rId8"/>
    <p:sldId id="307" r:id="rId9"/>
    <p:sldId id="312" r:id="rId10"/>
    <p:sldId id="337" r:id="rId11"/>
    <p:sldId id="338" r:id="rId12"/>
    <p:sldId id="420" r:id="rId13"/>
    <p:sldId id="416" r:id="rId14"/>
    <p:sldId id="417" r:id="rId15"/>
    <p:sldId id="333" r:id="rId16"/>
    <p:sldId id="418" r:id="rId17"/>
    <p:sldId id="342" r:id="rId18"/>
    <p:sldId id="343" r:id="rId19"/>
    <p:sldId id="349" r:id="rId20"/>
    <p:sldId id="373" r:id="rId21"/>
    <p:sldId id="407" r:id="rId22"/>
    <p:sldId id="370" r:id="rId23"/>
    <p:sldId id="371" r:id="rId24"/>
    <p:sldId id="351" r:id="rId25"/>
    <p:sldId id="404" r:id="rId26"/>
    <p:sldId id="353" r:id="rId27"/>
    <p:sldId id="354" r:id="rId28"/>
    <p:sldId id="409" r:id="rId29"/>
    <p:sldId id="324" r:id="rId30"/>
    <p:sldId id="402" r:id="rId31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rkoski, Michael T" initials="BM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CD7"/>
    <a:srgbClr val="F3DD6D"/>
    <a:srgbClr val="F5E38B"/>
    <a:srgbClr val="339933"/>
    <a:srgbClr val="CCFFCC"/>
    <a:srgbClr val="99FF66"/>
    <a:srgbClr val="FFFF66"/>
    <a:srgbClr val="CC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96092" autoAdjust="0"/>
  </p:normalViewPr>
  <p:slideViewPr>
    <p:cSldViewPr>
      <p:cViewPr varScale="1">
        <p:scale>
          <a:sx n="82" d="100"/>
          <a:sy n="82" d="100"/>
        </p:scale>
        <p:origin x="9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79646">
                <a:lumMod val="50000"/>
              </a:srgb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Sheet1!$A$1:$A$5</c:f>
              <c:strCache>
                <c:ptCount val="5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</c:strCache>
            </c:strRef>
          </c:cat>
          <c:val>
            <c:numRef>
              <c:f>Sheet1!$B$1:$B$5</c:f>
              <c:numCache>
                <c:formatCode>_(* #,##0_);_(* \(#,##0\);_(* "-"??_);_(@_)</c:formatCode>
                <c:ptCount val="5"/>
                <c:pt idx="0">
                  <c:v>130721</c:v>
                </c:pt>
                <c:pt idx="1">
                  <c:v>153453</c:v>
                </c:pt>
                <c:pt idx="2">
                  <c:v>161126</c:v>
                </c:pt>
                <c:pt idx="3">
                  <c:v>182851</c:v>
                </c:pt>
                <c:pt idx="4">
                  <c:v>387310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88-4B7F-A7A6-8AF5B20364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451285304"/>
        <c:axId val="451281384"/>
        <c:axId val="0"/>
      </c:bar3DChart>
      <c:catAx>
        <c:axId val="45128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51281384"/>
        <c:crosses val="autoZero"/>
        <c:auto val="1"/>
        <c:lblAlgn val="ctr"/>
        <c:lblOffset val="100"/>
        <c:noMultiLvlLbl val="0"/>
      </c:catAx>
      <c:valAx>
        <c:axId val="4512813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en-US"/>
          </a:p>
        </c:txPr>
        <c:crossAx val="451285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27466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8" y="2"/>
            <a:ext cx="3027466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 smtClean="0"/>
            </a:lvl1pPr>
          </a:lstStyle>
          <a:p>
            <a:pPr>
              <a:defRPr/>
            </a:pPr>
            <a:fld id="{337BD00D-ABF5-419D-A46D-891B369E7D54}" type="datetimeFigureOut">
              <a:rPr lang="en-US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17614"/>
            <a:ext cx="3027466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8" y="8817614"/>
            <a:ext cx="3027466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8F9F39-B60C-41CF-BDCD-35D056A06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5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8" y="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1850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5"/>
            <a:ext cx="5586735" cy="417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8" y="8817614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DE71F1-05C0-4A77-8579-82BFEDF05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4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32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2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35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9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9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0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676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11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30191" lvl="2" defTabSz="930191"/>
            <a:r>
              <a:rPr lang="en-US" b="0" dirty="0" smtClean="0"/>
              <a:t>Our group manages many projects</a:t>
            </a:r>
            <a:r>
              <a:rPr lang="en-US" b="0" baseline="0" dirty="0" smtClean="0"/>
              <a:t> for Technology and Technology related (other curriculum areas)</a:t>
            </a:r>
            <a:endParaRPr lang="en-US" b="0" dirty="0" smtClean="0"/>
          </a:p>
          <a:p>
            <a:pPr marL="930191" lvl="2" defTabSz="930191"/>
            <a:r>
              <a:rPr lang="en-US" b="0" dirty="0" smtClean="0"/>
              <a:t>We</a:t>
            </a:r>
            <a:r>
              <a:rPr lang="en-US" b="0" baseline="0" dirty="0" smtClean="0"/>
              <a:t> are the starting point for new initiatives and pilots by researching, establishing processes &amp; procedures for the smooth implementation of projects for AACPS users</a:t>
            </a:r>
            <a:endParaRPr lang="en-US" b="0" dirty="0" smtClean="0"/>
          </a:p>
          <a:p>
            <a:pPr marL="930191" marR="0" lvl="2" indent="0" algn="l" defTabSz="9301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New Initiatives</a:t>
            </a:r>
            <a:r>
              <a:rPr lang="en-US" b="0" dirty="0" smtClean="0"/>
              <a:t>: Chromebook deployment &amp; managing our google Apps for Education, Mobile Device Management System</a:t>
            </a:r>
            <a:r>
              <a:rPr lang="en-US" b="0" baseline="0" dirty="0" smtClean="0"/>
              <a:t> (Meraki) to help manage our Apple Devices and Chromebooks,</a:t>
            </a:r>
            <a:r>
              <a:rPr lang="en-US" b="0" dirty="0" smtClean="0"/>
              <a:t> </a:t>
            </a:r>
            <a:r>
              <a:rPr lang="en-US" dirty="0" smtClean="0"/>
              <a:t>Apple Volume Purchasing Program implementation</a:t>
            </a:r>
            <a:endParaRPr lang="en-US" b="0" dirty="0" smtClean="0"/>
          </a:p>
          <a:p>
            <a:pPr marL="930191" lvl="2" defTabSz="930191"/>
            <a:r>
              <a:rPr lang="en-US" b="1" dirty="0" smtClean="0"/>
              <a:t>Video Conferencing:</a:t>
            </a:r>
            <a:r>
              <a:rPr lang="en-US" b="1" baseline="0" dirty="0" smtClean="0"/>
              <a:t> </a:t>
            </a:r>
            <a:r>
              <a:rPr lang="en-US" b="0" baseline="0" dirty="0" smtClean="0"/>
              <a:t>training and maintaining Adobe Connect, for broadcast learning, meetings, hiring interviews, connections with other countries</a:t>
            </a:r>
            <a:endParaRPr lang="en-US" b="0" dirty="0" smtClean="0"/>
          </a:p>
          <a:p>
            <a:pPr lvl="2"/>
            <a:r>
              <a:rPr lang="en-US" b="1" dirty="0" smtClean="0"/>
              <a:t>Customer Service Support: </a:t>
            </a:r>
            <a:r>
              <a:rPr lang="en-US" dirty="0" smtClean="0"/>
              <a:t>Communication,</a:t>
            </a:r>
            <a:r>
              <a:rPr lang="en-US" b="1" dirty="0" smtClean="0"/>
              <a:t> </a:t>
            </a:r>
            <a:r>
              <a:rPr lang="en-US" dirty="0" smtClean="0"/>
              <a:t>Testing Office, Emerging Technologies, Curriculum Areas, Technology division areas, Meeting with schools to help plan their technology needs; construction/ renovations</a:t>
            </a:r>
            <a:r>
              <a:rPr lang="en-US" sz="24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01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Chromebook #</a:t>
            </a:r>
          </a:p>
          <a:p>
            <a:r>
              <a:rPr lang="en-US" sz="2000" dirty="0" smtClean="0"/>
              <a:t>7174 – Elementary</a:t>
            </a:r>
            <a:r>
              <a:rPr lang="en-US" sz="2000" baseline="0" dirty="0" smtClean="0"/>
              <a:t> Schools</a:t>
            </a:r>
          </a:p>
          <a:p>
            <a:r>
              <a:rPr lang="en-US" sz="2000" baseline="0" dirty="0" smtClean="0"/>
              <a:t>2502 – Middle Schools</a:t>
            </a:r>
          </a:p>
          <a:p>
            <a:r>
              <a:rPr lang="en-US" sz="2000" baseline="0" dirty="0" smtClean="0"/>
              <a:t>1866 – High Schools</a:t>
            </a:r>
          </a:p>
          <a:p>
            <a:r>
              <a:rPr lang="en-US" sz="2000" baseline="0" dirty="0" smtClean="0"/>
              <a:t>329 – Admin</a:t>
            </a:r>
          </a:p>
          <a:p>
            <a:r>
              <a:rPr lang="en-US" sz="2000" dirty="0" smtClean="0"/>
              <a:t> iPads</a:t>
            </a:r>
          </a:p>
          <a:p>
            <a:r>
              <a:rPr lang="en-US" sz="2000" dirty="0" smtClean="0"/>
              <a:t>3396 – iPads </a:t>
            </a:r>
            <a:r>
              <a:rPr lang="en-US" sz="2000" smtClean="0"/>
              <a:t>on Meraki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9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a page for information </a:t>
            </a:r>
            <a:r>
              <a:rPr lang="en-US" baseline="0" dirty="0" smtClean="0"/>
              <a:t>with a list of recommended</a:t>
            </a:r>
            <a:r>
              <a:rPr lang="en-US" dirty="0" smtClean="0"/>
              <a:t> Apps and purchasing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06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</a:t>
            </a:r>
            <a:r>
              <a:rPr lang="en-US" smtClean="0"/>
              <a:t>conferencing training and online 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016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Discovery education</a:t>
            </a:r>
            <a:r>
              <a:rPr lang="en-US" sz="2400" baseline="0" dirty="0" smtClean="0"/>
              <a:t> – A multimedia teaching library of 160,000 learning objects designed for easy integration into the curriculum and correlated to the MD standards</a:t>
            </a:r>
          </a:p>
          <a:p>
            <a:r>
              <a:rPr lang="en-US" sz="2400" baseline="0" dirty="0" err="1" smtClean="0"/>
              <a:t>Edmodo</a:t>
            </a:r>
            <a:r>
              <a:rPr lang="en-US" sz="2400" baseline="0" dirty="0" smtClean="0"/>
              <a:t> safe and secure learning network for students and staff receiving about 5,976 hits a day with over 49,923 students and 2,273 teachers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C3200-3C38-49E7-AC98-D1987E505B1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96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4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8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6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011C37-72E3-4320-A3C1-6E818540A7B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3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8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7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DE71F1-05C0-4A77-8579-82BFEDF051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9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A030-B0A0-4885-A717-C121ECF97475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1CC17-1EE3-4BEF-B042-0BB4531F0337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38A81-D1D2-4D90-9954-64E675A9C122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132FF-18B3-4AEA-916C-3847CAC2DFE2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A8A7-017C-4982-8C2D-D1591541DFAC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E66-F743-4323-955A-538A4363B9D5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"/>
            <a:ext cx="7010400" cy="91757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144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78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88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42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4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7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1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49D8C-E7B1-4040-81FF-2358133BE9EE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A2BB-3A6A-4F53-902B-F4784E62BBF8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</a:t>
            </a:r>
            <a:r>
              <a:rPr lang="en-US" smtClean="0"/>
              <a:t>to add </a:t>
            </a:r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49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8BBCA-FE26-4BF0-89B1-B0C31D3A4339}" type="datetimeFigureOut">
              <a:rPr lang="en-US" smtClean="0"/>
              <a:pPr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045BF-81F8-455E-BE29-8EF58F1A4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3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969F-C7CF-4F88-9AD1-FEA4A123C502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AD971-3E62-4590-8946-47583CCF3BEE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B9253-8852-4618-945E-0A3EF547507E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2631-1C36-417E-B561-1DF3A8D1B9D6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BB1B-AECE-4225-B343-A139638C8C9B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778B-92CF-486E-AF36-6DE1F2AAFD36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7FCF-51D3-49F1-81B8-F7C528496E4B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BA46-435D-4F49-8A2F-3AF74E6E2E50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6C4B-0F6F-4975-8B3F-B2BB1E18681B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E3450-7FD3-4206-A3AD-B0E86B186594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B52E6-E765-43EC-ACEF-EDDADA9A0477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B380-CC3C-4FE4-9D58-361F3E912D98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dirty="0" smtClean="0"/>
              <a:t>Click icon </a:t>
            </a:r>
            <a:r>
              <a:rPr lang="en-US" noProof="0" smtClean="0"/>
              <a:t>to add </a:t>
            </a:r>
            <a:r>
              <a:rPr lang="en-US" noProof="0" dirty="0" smtClean="0"/>
              <a:t>picture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21A6-9CF6-4A33-A8C0-43A2D9DE81E3}" type="datetimeFigureOut">
              <a:rPr lang="en-US" smtClean="0">
                <a:solidFill>
                  <a:srgbClr val="795339"/>
                </a:solidFill>
              </a:rPr>
              <a:pPr>
                <a:defRPr/>
              </a:pPr>
              <a:t>4/24/2017</a:t>
            </a:fld>
            <a:endParaRPr lang="en-US">
              <a:solidFill>
                <a:srgbClr val="795339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95339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ABA7-15C6-4D27-AE3B-C19FF27FB937}" type="slidenum">
              <a:rPr lang="en-US" smtClean="0">
                <a:solidFill>
                  <a:srgbClr val="79533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9533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39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C8035544-9671-4950-8762-56F79E3589DE}" type="datetimeFigureOut">
              <a:rPr lang="en-US" smtClean="0"/>
              <a:pPr>
                <a:defRPr/>
              </a:pPr>
              <a:t>4/24/2017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DB76B59C-12E7-4AD9-913D-3195F7B602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eaLnBrk="1" fontAlgn="base" hangingPunct="1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  <a:ea typeface="Candara" pitchFamily="34" charset="0"/>
          <a:cs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6159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2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562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E8BBCA-FE26-4BF0-89B1-B0C31D3A4339}" type="datetimeFigureOut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4/24/2017</a:t>
            </a:fld>
            <a:endParaRPr lang="en-US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5562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5562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2045BF-81F8-455E-BE29-8EF58F1A42E8}" type="slidenum">
              <a:rPr lang="en-US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61581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Anne Arundel </a:t>
            </a:r>
            <a:r>
              <a:rPr lang="en-US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County Public Schools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54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Technology Division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600" b="1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Presentation</a:t>
            </a:r>
            <a:endParaRPr lang="en-US" sz="46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April 2017</a:t>
            </a:r>
            <a:endParaRPr lang="en-US" sz="32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ChangeArrowheads="1"/>
          </p:cNvSpPr>
          <p:nvPr/>
        </p:nvSpPr>
        <p:spPr bwMode="auto">
          <a:xfrm>
            <a:off x="381000" y="1524000"/>
            <a:ext cx="807720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Network </a:t>
            </a:r>
            <a:r>
              <a:rPr lang="en-US" sz="2400" b="1" dirty="0">
                <a:latin typeface="+mn-lt"/>
              </a:rPr>
              <a:t>E</a:t>
            </a:r>
            <a:r>
              <a:rPr lang="en-US" sz="2400" b="1" dirty="0" smtClean="0">
                <a:latin typeface="+mn-lt"/>
              </a:rPr>
              <a:t>ngineers </a:t>
            </a:r>
          </a:p>
          <a:p>
            <a:pPr algn="ctr"/>
            <a:r>
              <a:rPr lang="en-US" sz="2400" b="1" dirty="0" smtClean="0">
                <a:latin typeface="+mn-lt"/>
              </a:rPr>
              <a:t>Design</a:t>
            </a:r>
            <a:r>
              <a:rPr lang="en-US" sz="2400" b="1" dirty="0">
                <a:latin typeface="+mn-lt"/>
              </a:rPr>
              <a:t>, build, </a:t>
            </a:r>
            <a:r>
              <a:rPr lang="en-US" sz="2400" b="1" dirty="0" smtClean="0">
                <a:latin typeface="+mn-lt"/>
              </a:rPr>
              <a:t>maintain, manage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dirty="0" smtClean="0">
                <a:latin typeface="+mn-lt"/>
              </a:rPr>
              <a:t>and </a:t>
            </a:r>
            <a:r>
              <a:rPr lang="en-US" sz="2400" b="1" dirty="0">
                <a:latin typeface="+mn-lt"/>
              </a:rPr>
              <a:t>secure the network </a:t>
            </a:r>
            <a:r>
              <a:rPr lang="en-US" sz="2400" b="1" dirty="0" smtClean="0">
                <a:latin typeface="+mn-lt"/>
              </a:rPr>
              <a:t>infrastructure at </a:t>
            </a:r>
            <a:r>
              <a:rPr lang="en-US" sz="2400" b="1" dirty="0">
                <a:latin typeface="+mn-lt"/>
              </a:rPr>
              <a:t>more </a:t>
            </a:r>
            <a:r>
              <a:rPr lang="en-US" sz="2400" b="1" dirty="0" smtClean="0">
                <a:latin typeface="+mn-lt"/>
              </a:rPr>
              <a:t>than 130 sites</a:t>
            </a:r>
          </a:p>
          <a:p>
            <a:endParaRPr lang="en-US" sz="2000" b="1" dirty="0">
              <a:latin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 smtClean="0">
                <a:latin typeface="+mn-lt"/>
                <a:ea typeface="+mn-lt"/>
                <a:cs typeface="+mn-lt"/>
              </a:rPr>
              <a:t> Data cabling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LAN/WAN connectivity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Comcast </a:t>
            </a:r>
            <a:r>
              <a:rPr lang="en-US" sz="2600" dirty="0">
                <a:latin typeface="+mn-lt"/>
                <a:ea typeface="+mn-lt"/>
                <a:cs typeface="+mn-lt"/>
              </a:rPr>
              <a:t>Business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Class Internet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I-Net build out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Internet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access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Wireless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access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Firewall security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Network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design</a:t>
            </a:r>
            <a:endParaRPr lang="en-US" sz="2600" dirty="0">
              <a:latin typeface="+mn-lt"/>
              <a:ea typeface="+mn-lt"/>
              <a:cs typeface="+mn-lt"/>
            </a:endParaRP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dirty="0">
                <a:latin typeface="+mn-lt"/>
                <a:ea typeface="+mn-lt"/>
                <a:cs typeface="+mn-lt"/>
              </a:rPr>
              <a:t> Network </a:t>
            </a:r>
            <a:r>
              <a:rPr lang="en-US" sz="2600" dirty="0" smtClean="0">
                <a:latin typeface="+mn-lt"/>
                <a:ea typeface="+mn-lt"/>
                <a:cs typeface="+mn-lt"/>
              </a:rPr>
              <a:t>and cabling repair and maintenance</a:t>
            </a:r>
            <a:endParaRPr lang="en-US" sz="2600" dirty="0">
              <a:latin typeface="+mn-lt"/>
              <a:ea typeface="+mn-lt"/>
              <a:cs typeface="+mn-lt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457200" y="381000"/>
            <a:ext cx="81534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Technology </a:t>
            </a:r>
            <a:r>
              <a:rPr lang="en-US" sz="3400" b="1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Operations </a:t>
            </a:r>
            <a:r>
              <a:rPr lang="en-US" sz="34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Section</a:t>
            </a:r>
            <a:br>
              <a:rPr lang="en-US" sz="34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</a:br>
            <a:r>
              <a:rPr lang="en-US" sz="34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Network Services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Network Topology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10" y="990600"/>
            <a:ext cx="7120380" cy="5667324"/>
          </a:xfrm>
        </p:spPr>
      </p:pic>
    </p:spTree>
    <p:extLst>
      <p:ext uri="{BB962C8B-B14F-4D97-AF65-F5344CB8AC3E}">
        <p14:creationId xmlns:p14="http://schemas.microsoft.com/office/powerpoint/2010/main" val="105262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Information Security Section</a:t>
            </a:r>
            <a:b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Systems Administration Group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-273050" algn="ctr" eaLnBrk="1" hangingPunct="1">
              <a:buFont typeface="Arial" charset="0"/>
              <a:buNone/>
            </a:pPr>
            <a:r>
              <a:rPr lang="en-US" sz="2400" b="1" dirty="0" smtClean="0"/>
              <a:t>Systems Engineers </a:t>
            </a:r>
          </a:p>
          <a:p>
            <a:pPr marL="0" indent="-273050" algn="ctr" eaLnBrk="1" hangingPunct="1">
              <a:buFont typeface="Arial" charset="0"/>
              <a:buNone/>
            </a:pPr>
            <a:r>
              <a:rPr lang="en-US" sz="2400" b="1" dirty="0" smtClean="0"/>
              <a:t>Build, maintain, manage, and secure over 800 </a:t>
            </a:r>
            <a:r>
              <a:rPr lang="en-US" sz="2400" b="1" dirty="0"/>
              <a:t>f</a:t>
            </a:r>
            <a:r>
              <a:rPr lang="en-US" sz="2400" b="1" dirty="0" smtClean="0"/>
              <a:t>ile servers</a:t>
            </a:r>
          </a:p>
          <a:p>
            <a:pPr marL="0" indent="-273050" algn="ctr" eaLnBrk="1" hangingPunct="1">
              <a:buFont typeface="Arial" charset="0"/>
              <a:buNone/>
            </a:pPr>
            <a:endParaRPr lang="en-US" sz="1400" b="1" dirty="0" smtClean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Application, database &amp; web servers</a:t>
            </a:r>
            <a:endParaRPr lang="en-US" sz="2600" kern="1200" dirty="0"/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/>
              <a:t>Custom applications</a:t>
            </a:r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 smtClean="0"/>
              <a:t>E-mail</a:t>
            </a:r>
            <a:endParaRPr lang="en-US" sz="2200" kern="1200" dirty="0"/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 smtClean="0"/>
              <a:t>Enterprise Resource Planning (Budget, Finance, HR, Purchasing, etc.)</a:t>
            </a:r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/>
              <a:t>Identity Management</a:t>
            </a:r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 smtClean="0"/>
              <a:t>Infrastructure</a:t>
            </a:r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 smtClean="0"/>
              <a:t>Security &amp; Anti-malware</a:t>
            </a:r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r>
              <a:rPr lang="en-US" sz="2200" kern="1200" dirty="0"/>
              <a:t>Student Data</a:t>
            </a:r>
          </a:p>
          <a:p>
            <a:pPr marL="854075" lvl="3" indent="-615950">
              <a:spcBef>
                <a:spcPts val="0"/>
              </a:spcBef>
              <a:buSzPct val="80000"/>
              <a:buFont typeface="Wingdings 2" pitchFamily="18" charset="2"/>
              <a:buChar char=""/>
              <a:defRPr/>
            </a:pPr>
            <a:endParaRPr lang="en-US" sz="2200" kern="1200" dirty="0"/>
          </a:p>
          <a:p>
            <a:pPr marL="0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  <a:defRPr/>
            </a:pP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33076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Information Security Section</a:t>
            </a:r>
            <a:b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Systems Administration Group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-273050" algn="ctr" eaLnBrk="1" hangingPunct="1">
              <a:buFont typeface="Arial" charset="0"/>
              <a:buNone/>
            </a:pPr>
            <a:r>
              <a:rPr lang="en-US" sz="2400" b="1" dirty="0" smtClean="0"/>
              <a:t>Systems Engineers </a:t>
            </a:r>
          </a:p>
          <a:p>
            <a:pPr marL="0" indent="-273050" algn="ctr" eaLnBrk="1" hangingPunct="1">
              <a:buFont typeface="Arial" charset="0"/>
              <a:buNone/>
            </a:pPr>
            <a:r>
              <a:rPr lang="en-US" sz="2400" b="1" dirty="0" smtClean="0"/>
              <a:t>Other Functions</a:t>
            </a:r>
          </a:p>
          <a:p>
            <a:pPr marL="0" indent="-273050" algn="ctr" eaLnBrk="1" hangingPunct="1">
              <a:buFont typeface="Arial" charset="0"/>
              <a:buNone/>
            </a:pPr>
            <a:endParaRPr lang="en-US" sz="1400" b="1" dirty="0" smtClean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Backup and IT Disaster Recovery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Desktop image development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Enterprise Storage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Hybrid cloud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IT Security Investigations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IT Security System Compliance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PIA/FOIA Requests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Project Management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Tier III IT Support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Virtualization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600" kern="1200" dirty="0"/>
          </a:p>
        </p:txBody>
      </p:sp>
    </p:spTree>
    <p:extLst>
      <p:ext uri="{BB962C8B-B14F-4D97-AF65-F5344CB8AC3E}">
        <p14:creationId xmlns:p14="http://schemas.microsoft.com/office/powerpoint/2010/main" val="18804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Applications </a:t>
            </a:r>
            <a:r>
              <a:rPr sz="36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Section</a:t>
            </a:r>
            <a:endParaRPr sz="36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4724400"/>
          </a:xfrm>
        </p:spPr>
        <p:txBody>
          <a:bodyPr/>
          <a:lstStyle/>
          <a:p>
            <a:pPr marL="0" indent="-273050" algn="ctr">
              <a:buNone/>
            </a:pPr>
            <a:r>
              <a:rPr lang="en-US" sz="2400" b="1" dirty="0"/>
              <a:t>     Design, develop, </a:t>
            </a:r>
            <a:r>
              <a:rPr lang="en-US" sz="2400" b="1" dirty="0" smtClean="0"/>
              <a:t>maintain and integrate </a:t>
            </a:r>
            <a:r>
              <a:rPr lang="en-US" sz="2400" b="1" dirty="0"/>
              <a:t>over </a:t>
            </a:r>
            <a:r>
              <a:rPr lang="en-US" sz="2400" b="1" dirty="0" smtClean="0"/>
              <a:t>60 administrative applications</a:t>
            </a:r>
            <a:endParaRPr lang="en-US" sz="2400" b="1" dirty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sz="1800" dirty="0" smtClean="0"/>
          </a:p>
          <a:p>
            <a:pPr marL="0" indent="-273050" eaLnBrk="1" hangingPunct="1">
              <a:spcBef>
                <a:spcPct val="0"/>
              </a:spcBef>
              <a:buNone/>
            </a:pPr>
            <a:r>
              <a:rPr lang="en-US" sz="2400" dirty="0" smtClean="0"/>
              <a:t>    Systems include:</a:t>
            </a:r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SMS Powerschool</a:t>
            </a:r>
            <a:endParaRPr lang="en-US" sz="2600" kern="1200" dirty="0"/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Power </a:t>
            </a:r>
            <a:r>
              <a:rPr lang="en-US" sz="2600" kern="1200" dirty="0" smtClean="0"/>
              <a:t>Teacher </a:t>
            </a:r>
            <a:r>
              <a:rPr lang="en-US" sz="2600" kern="1200" dirty="0" err="1" smtClean="0"/>
              <a:t>GradeBook</a:t>
            </a:r>
            <a:r>
              <a:rPr lang="en-US" sz="2600" kern="1200" dirty="0" smtClean="0"/>
              <a:t> and </a:t>
            </a:r>
            <a:r>
              <a:rPr lang="en-US" sz="2600" kern="1200" dirty="0" err="1" smtClean="0"/>
              <a:t>ParentCONNECTxp</a:t>
            </a:r>
            <a:endParaRPr lang="en-US" sz="2600" kern="1200" dirty="0"/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Blackboard Connect notification </a:t>
            </a:r>
            <a:r>
              <a:rPr lang="en-US" sz="2600" kern="1200" dirty="0"/>
              <a:t>s</a:t>
            </a:r>
            <a:r>
              <a:rPr lang="en-US" sz="2600" kern="1200" dirty="0" smtClean="0"/>
              <a:t>ystem </a:t>
            </a:r>
            <a:endParaRPr lang="en-US" sz="2600" kern="1200" dirty="0"/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Advantage </a:t>
            </a:r>
            <a:r>
              <a:rPr lang="en-US" sz="2600" kern="1200" dirty="0"/>
              <a:t>HR  </a:t>
            </a:r>
            <a:r>
              <a:rPr lang="en-US" sz="2600" kern="1200" dirty="0" smtClean="0"/>
              <a:t>and  Advantage Financial</a:t>
            </a:r>
            <a:endParaRPr lang="en-US" sz="2600" kern="1200" dirty="0"/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Horizon </a:t>
            </a:r>
            <a:r>
              <a:rPr lang="en-US" sz="2600" kern="1200" dirty="0" smtClean="0"/>
              <a:t>OneSource</a:t>
            </a:r>
            <a:endParaRPr lang="en-US" sz="2600" kern="1200" dirty="0"/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Performance Matters</a:t>
            </a:r>
            <a:endParaRPr lang="en-US" sz="2600" kern="1200" dirty="0"/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Student Testing </a:t>
            </a:r>
            <a:r>
              <a:rPr lang="en-US" sz="2600" kern="1200" dirty="0" smtClean="0"/>
              <a:t>Information </a:t>
            </a:r>
            <a:r>
              <a:rPr lang="en-US" sz="2600" kern="1200" dirty="0"/>
              <a:t>System</a:t>
            </a:r>
          </a:p>
          <a:p>
            <a:pPr marL="393700" lvl="1" indent="-282575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 smtClean="0"/>
              <a:t>SharePoint collaborative portal </a:t>
            </a:r>
            <a:r>
              <a:rPr lang="en-US" sz="2600" kern="1200" dirty="0"/>
              <a:t>for schools </a:t>
            </a:r>
            <a:r>
              <a:rPr lang="en-US" sz="2600" kern="1200" dirty="0" smtClean="0"/>
              <a:t>and central </a:t>
            </a:r>
            <a:r>
              <a:rPr lang="en-US" sz="2600" kern="1200" dirty="0"/>
              <a:t>office</a:t>
            </a:r>
          </a:p>
          <a:p>
            <a:pPr marL="393700" lvl="1" indent="-282575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0" indent="-273050" eaLnBrk="1" hangingPunct="1">
              <a:spcBef>
                <a:spcPct val="0"/>
              </a:spcBef>
            </a:pPr>
            <a:endParaRPr lang="en-US" sz="1800" dirty="0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749601"/>
              </p:ext>
            </p:extLst>
          </p:nvPr>
        </p:nvGraphicFramePr>
        <p:xfrm>
          <a:off x="-76200" y="-304800"/>
          <a:ext cx="9296400" cy="7193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name="Visio" r:id="rId4" imgW="10096489" imgH="7810560" progId="Visio.Drawing.11">
                  <p:embed/>
                </p:oleObj>
              </mc:Choice>
              <mc:Fallback>
                <p:oleObj name="Visio" r:id="rId4" imgW="10096489" imgH="78105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6200" y="-304800"/>
                        <a:ext cx="9296400" cy="7193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3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3600" dirty="0" smtClean="0"/>
              <a:t>Magnet Application System</a:t>
            </a:r>
            <a:endParaRPr sz="36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960120" y="883920"/>
            <a:ext cx="7223760" cy="509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sz="3200" dirty="0" smtClean="0"/>
              <a:t>Magnet Tracking System</a:t>
            </a:r>
            <a:endParaRPr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" y="990600"/>
            <a:ext cx="5730875" cy="32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557" y="3352800"/>
            <a:ext cx="52424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6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Applications Section</a:t>
            </a:r>
            <a:endParaRPr sz="36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rmAutofit/>
          </a:bodyPr>
          <a:lstStyle/>
          <a:p>
            <a:pPr marL="0" indent="-273050">
              <a:spcBef>
                <a:spcPct val="0"/>
              </a:spcBef>
              <a:buNone/>
            </a:pPr>
            <a:r>
              <a:rPr lang="en-US" sz="3600" b="1" dirty="0"/>
              <a:t>Current major projects for 2016-2017:</a:t>
            </a:r>
          </a:p>
          <a:p>
            <a:pPr marL="0" indent="-273050">
              <a:spcBef>
                <a:spcPct val="0"/>
              </a:spcBef>
              <a:buNone/>
            </a:pPr>
            <a:endParaRPr lang="en-US" sz="1800" b="1" dirty="0"/>
          </a:p>
          <a:p>
            <a:pPr marL="457200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US" dirty="0"/>
              <a:t>Budgeting software upgrade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Transportation </a:t>
            </a:r>
            <a:r>
              <a:rPr lang="en-US" dirty="0" smtClean="0"/>
              <a:t>routing </a:t>
            </a:r>
            <a:r>
              <a:rPr lang="en-US" dirty="0"/>
              <a:t>software  </a:t>
            </a:r>
            <a:r>
              <a:rPr lang="en-US" dirty="0" smtClean="0"/>
              <a:t>implementation</a:t>
            </a:r>
            <a:endParaRPr lang="en-US" dirty="0"/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Food service software upgrade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Kinetics workflow system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Temporary employee payroll system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Oracle database server upgrades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Bus </a:t>
            </a:r>
            <a:r>
              <a:rPr lang="en-US" dirty="0" smtClean="0"/>
              <a:t>contractor pay </a:t>
            </a:r>
            <a:r>
              <a:rPr lang="en-US" dirty="0"/>
              <a:t>system implementation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/>
              <a:t>C5i upgrade to </a:t>
            </a:r>
            <a:r>
              <a:rPr lang="en-US" dirty="0" smtClean="0"/>
              <a:t>call-out system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r>
              <a:rPr lang="en-US" dirty="0" smtClean="0"/>
              <a:t>Temporary employee time reporting system</a:t>
            </a:r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spcBef>
                <a:spcPct val="0"/>
              </a:spcBef>
              <a:buClr>
                <a:srgbClr val="C00000"/>
              </a:buClr>
              <a:buFont typeface="Arial" pitchFamily="34" charset="0"/>
              <a:buChar char="•"/>
            </a:pPr>
            <a:endParaRPr lang="en-US" sz="3200" dirty="0"/>
          </a:p>
          <a:p>
            <a:pPr marL="795338" lvl="3" indent="-342900" eaLnBrk="1" hangingPunct="1">
              <a:spcBef>
                <a:spcPct val="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1900" dirty="0" smtClean="0"/>
          </a:p>
          <a:p>
            <a:pPr marL="725488" lvl="3" indent="-273050" eaLnBrk="1" hangingPunct="1">
              <a:spcBef>
                <a:spcPct val="0"/>
              </a:spcBef>
              <a:buNone/>
            </a:pPr>
            <a:endParaRPr lang="en-US" b="1" dirty="0" smtClean="0"/>
          </a:p>
          <a:p>
            <a:pPr marL="0" indent="-273050" eaLnBrk="1" hangingPunct="1">
              <a:spcBef>
                <a:spcPct val="0"/>
              </a:spcBef>
              <a:buNone/>
            </a:pPr>
            <a:endParaRPr lang="en-US" sz="2000" dirty="0" smtClean="0"/>
          </a:p>
          <a:p>
            <a:pPr marL="214313" lvl="1" indent="-273050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0" indent="-273050" eaLnBrk="1" hangingPunct="1">
              <a:spcBef>
                <a:spcPct val="0"/>
              </a:spcBef>
            </a:pPr>
            <a:endParaRPr lang="en-US" sz="1800" dirty="0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Project Management Group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indent="-342900"/>
            <a:endParaRPr lang="en-US" sz="2400" dirty="0" smtClean="0"/>
          </a:p>
          <a:p>
            <a:pPr indent="-342900"/>
            <a:r>
              <a:rPr lang="en-US" sz="2400" dirty="0" smtClean="0"/>
              <a:t>New Initiatives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Chromebooks for instruction:  deployment </a:t>
            </a:r>
            <a:r>
              <a:rPr lang="en-US" sz="2000" dirty="0"/>
              <a:t>&amp; </a:t>
            </a:r>
            <a:r>
              <a:rPr lang="en-US" sz="2000" dirty="0" smtClean="0"/>
              <a:t>management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Google Apps for Education Administration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iPad Management &amp; Apple </a:t>
            </a:r>
            <a:r>
              <a:rPr lang="en-US" sz="2000" dirty="0"/>
              <a:t>Volume Purchasing </a:t>
            </a:r>
            <a:r>
              <a:rPr lang="en-US" sz="2000" dirty="0" smtClean="0"/>
              <a:t>Program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Mobile Device Management System (</a:t>
            </a:r>
            <a:r>
              <a:rPr lang="en-US" sz="2000" dirty="0"/>
              <a:t>M</a:t>
            </a:r>
            <a:r>
              <a:rPr lang="en-US" sz="2000" dirty="0" smtClean="0"/>
              <a:t>eraki)</a:t>
            </a:r>
            <a:endParaRPr lang="en-US" sz="2000" dirty="0"/>
          </a:p>
          <a:p>
            <a:pPr indent="-342900"/>
            <a:r>
              <a:rPr lang="en-US" sz="2400" dirty="0" smtClean="0"/>
              <a:t>Video </a:t>
            </a:r>
            <a:r>
              <a:rPr lang="en-US" sz="2400" dirty="0"/>
              <a:t>Conferencing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Implementation </a:t>
            </a:r>
            <a:r>
              <a:rPr lang="en-US" sz="2000" dirty="0"/>
              <a:t>&amp; </a:t>
            </a:r>
            <a:r>
              <a:rPr lang="en-US" sz="2000" dirty="0" smtClean="0"/>
              <a:t>training</a:t>
            </a:r>
            <a:endParaRPr lang="en-US" sz="2000" dirty="0"/>
          </a:p>
          <a:p>
            <a:pPr indent="-342900"/>
            <a:r>
              <a:rPr lang="en-US" sz="2400" dirty="0" smtClean="0"/>
              <a:t>Customer Service Support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Assisting </a:t>
            </a:r>
            <a:r>
              <a:rPr lang="en-US" sz="2000" dirty="0"/>
              <a:t>schools &amp; </a:t>
            </a:r>
            <a:r>
              <a:rPr lang="en-US" sz="2000" dirty="0" smtClean="0"/>
              <a:t>departments </a:t>
            </a:r>
            <a:r>
              <a:rPr lang="en-US" sz="2000" dirty="0"/>
              <a:t>with t</a:t>
            </a:r>
            <a:r>
              <a:rPr lang="en-US" sz="2000" dirty="0" smtClean="0"/>
              <a:t>echnology purchases, deployment </a:t>
            </a:r>
            <a:r>
              <a:rPr lang="en-US" sz="2000" dirty="0"/>
              <a:t>&amp; </a:t>
            </a:r>
            <a:r>
              <a:rPr lang="en-US" sz="2000" dirty="0" smtClean="0"/>
              <a:t>implementations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28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schemeClr val="tx2">
                    <a:shade val="85000"/>
                    <a:satMod val="150000"/>
                  </a:schemeClr>
                </a:solidFill>
              </a:rPr>
              <a:t>Technology Division Mission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2590800"/>
          </a:xfrm>
        </p:spPr>
        <p:txBody>
          <a:bodyPr/>
          <a:lstStyle/>
          <a:p>
            <a:pPr marL="0" indent="-273050" eaLnBrk="1" hangingPunct="1">
              <a:lnSpc>
                <a:spcPct val="80000"/>
              </a:lnSpc>
              <a:spcBef>
                <a:spcPct val="0"/>
              </a:spcBef>
            </a:pPr>
            <a:endParaRPr lang="en-US" sz="2000" dirty="0" smtClean="0"/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The Division of Technology strives to provide excellent 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customer service when </a:t>
            </a:r>
            <a:r>
              <a:rPr lang="en-US" sz="2400" smtClean="0"/>
              <a:t>delivering information</a:t>
            </a:r>
            <a:r>
              <a:rPr lang="en-US" sz="2400" dirty="0" smtClean="0"/>
              <a:t>, technology, 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smtClean="0"/>
              <a:t>support and related </a:t>
            </a:r>
            <a:r>
              <a:rPr lang="en-US" sz="2400" dirty="0" smtClean="0"/>
              <a:t>resources to the students</a:t>
            </a:r>
            <a:r>
              <a:rPr lang="en-US" sz="2400" smtClean="0"/>
              <a:t>, teachers</a:t>
            </a:r>
            <a:r>
              <a:rPr lang="en-US" sz="2400" dirty="0" smtClean="0"/>
              <a:t>, 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smtClean="0"/>
              <a:t>staff and </a:t>
            </a:r>
            <a:r>
              <a:rPr lang="en-US" sz="2400" dirty="0" smtClean="0"/>
              <a:t>the community </a:t>
            </a:r>
            <a:r>
              <a:rPr lang="en-US" sz="2400" smtClean="0"/>
              <a:t>of Anne Arundel </a:t>
            </a:r>
            <a:r>
              <a:rPr lang="en-US" sz="2400" dirty="0" smtClean="0"/>
              <a:t>County Public Schools</a:t>
            </a:r>
          </a:p>
          <a:p>
            <a:pPr marL="0" indent="-27305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sz="2400" dirty="0" smtClean="0"/>
              <a:t>in the most efficient, effective</a:t>
            </a:r>
            <a:r>
              <a:rPr lang="en-US" sz="2400" smtClean="0"/>
              <a:t>, and equitable manner </a:t>
            </a:r>
            <a:r>
              <a:rPr lang="en-US" sz="2400" dirty="0" smtClean="0"/>
              <a:t>possible.</a:t>
            </a:r>
          </a:p>
          <a:p>
            <a:pPr marL="0" indent="-27305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 marL="0" indent="-273050" eaLnBrk="1" hangingPunct="1">
              <a:lnSpc>
                <a:spcPct val="80000"/>
              </a:lnSpc>
              <a:spcBef>
                <a:spcPct val="0"/>
              </a:spcBef>
            </a:pPr>
            <a:endParaRPr lang="en-US" sz="2400" dirty="0" smtClean="0"/>
          </a:p>
          <a:p>
            <a:pPr marL="0" indent="-27305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/>
          </a:p>
          <a:p>
            <a:pPr marL="0" indent="-273050"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8" y="0"/>
            <a:ext cx="7027740" cy="3795712"/>
          </a:xfrm>
          <a:prstGeom prst="rect">
            <a:avLst/>
          </a:prstGeom>
        </p:spPr>
      </p:pic>
      <p:sp>
        <p:nvSpPr>
          <p:cNvPr id="3" name="Line Callout 1 2"/>
          <p:cNvSpPr/>
          <p:nvPr/>
        </p:nvSpPr>
        <p:spPr>
          <a:xfrm>
            <a:off x="7284308" y="381000"/>
            <a:ext cx="1828800" cy="762000"/>
          </a:xfrm>
          <a:prstGeom prst="borderCallout1">
            <a:avLst>
              <a:gd name="adj1" fmla="val 18750"/>
              <a:gd name="adj2" fmla="val -8333"/>
              <a:gd name="adj3" fmla="val 58986"/>
              <a:gd name="adj4" fmla="val -92387"/>
            </a:avLst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Google Apps for Education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67" y="2895600"/>
            <a:ext cx="7336362" cy="39624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0" y="4419600"/>
            <a:ext cx="1828800" cy="762000"/>
          </a:xfrm>
          <a:prstGeom prst="borderCallout1">
            <a:avLst>
              <a:gd name="adj1" fmla="val 33344"/>
              <a:gd name="adj2" fmla="val 106532"/>
              <a:gd name="adj3" fmla="val 57365"/>
              <a:gd name="adj4" fmla="val 165046"/>
            </a:avLst>
          </a:prstGeom>
          <a:ln w="57150">
            <a:headEnd type="none" w="med" len="med"/>
            <a:tailEnd type="triangl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Meraki (MDM)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2400"/>
            <a:ext cx="9144000" cy="65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7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Technology Support Services Section</a:t>
            </a:r>
            <a:b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Areas </a:t>
            </a:r>
            <a:r>
              <a:rPr sz="3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of Support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5943600" cy="51054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Instructional software applications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Administrative software </a:t>
            </a:r>
            <a:r>
              <a:rPr lang="en-US" sz="2400" dirty="0"/>
              <a:t>a</a:t>
            </a:r>
            <a:r>
              <a:rPr lang="en-US" sz="2400" dirty="0" smtClean="0"/>
              <a:t>pplications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Online </a:t>
            </a:r>
            <a:r>
              <a:rPr lang="en-US" sz="2400" dirty="0"/>
              <a:t>t</a:t>
            </a:r>
            <a:r>
              <a:rPr lang="en-US" sz="2400" dirty="0" smtClean="0"/>
              <a:t>esting setup and support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Classroom technology support 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Hardware diagnostics &amp; </a:t>
            </a:r>
            <a:r>
              <a:rPr lang="en-US" sz="2400" dirty="0"/>
              <a:t>r</a:t>
            </a:r>
            <a:r>
              <a:rPr lang="en-US" sz="2400" dirty="0" smtClean="0"/>
              <a:t>epairs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User </a:t>
            </a:r>
            <a:r>
              <a:rPr lang="en-US" sz="2400" dirty="0"/>
              <a:t>a</a:t>
            </a:r>
            <a:r>
              <a:rPr lang="en-US" sz="2400" dirty="0" smtClean="0"/>
              <a:t>ccount </a:t>
            </a:r>
            <a:r>
              <a:rPr lang="en-US" sz="2400" dirty="0"/>
              <a:t>m</a:t>
            </a:r>
            <a:r>
              <a:rPr lang="en-US" sz="2400" dirty="0" smtClean="0"/>
              <a:t>anagement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LAN/WAN operability issues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Telecommunication </a:t>
            </a:r>
            <a:r>
              <a:rPr lang="en-US" sz="2400" dirty="0"/>
              <a:t>o</a:t>
            </a:r>
            <a:r>
              <a:rPr lang="en-US" sz="2400" dirty="0" smtClean="0"/>
              <a:t>perability </a:t>
            </a:r>
            <a:r>
              <a:rPr lang="en-US" sz="2400" dirty="0"/>
              <a:t>i</a:t>
            </a:r>
            <a:r>
              <a:rPr lang="en-US" sz="2400" dirty="0" smtClean="0"/>
              <a:t>ssues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Business applications </a:t>
            </a:r>
            <a:r>
              <a:rPr lang="en-US" sz="2400" dirty="0"/>
              <a:t>t</a:t>
            </a:r>
            <a:r>
              <a:rPr lang="en-US" sz="2400" dirty="0" smtClean="0"/>
              <a:t>raining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Small application </a:t>
            </a:r>
            <a:r>
              <a:rPr lang="en-US" sz="2400" dirty="0"/>
              <a:t>d</a:t>
            </a:r>
            <a:r>
              <a:rPr lang="en-US" sz="2400" dirty="0" smtClean="0"/>
              <a:t>evelopment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Summer </a:t>
            </a:r>
            <a:r>
              <a:rPr lang="en-US" sz="2400" dirty="0"/>
              <a:t>i</a:t>
            </a:r>
            <a:r>
              <a:rPr lang="en-US" sz="2400" dirty="0" smtClean="0"/>
              <a:t>n-service technical support</a:t>
            </a:r>
          </a:p>
          <a:p>
            <a:pPr marL="0" indent="-273050" eaLnBrk="1" hangingPunct="1">
              <a:spcBef>
                <a:spcPct val="0"/>
              </a:spcBef>
              <a:buNone/>
            </a:pPr>
            <a:endParaRPr lang="en-US" sz="2400" dirty="0" smtClean="0"/>
          </a:p>
          <a:p>
            <a:pPr marL="0" indent="-273050" eaLnBrk="1" hangingPunct="1">
              <a:spcBef>
                <a:spcPct val="0"/>
              </a:spcBef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>
                <a:solidFill>
                  <a:srgbClr val="795339">
                    <a:shade val="85000"/>
                    <a:satMod val="150000"/>
                  </a:srgbClr>
                </a:solidFill>
              </a:rPr>
              <a:t>Help Desk Calls</a:t>
            </a:r>
            <a:br>
              <a:rPr lang="en-US" sz="4300" dirty="0">
                <a:solidFill>
                  <a:srgbClr val="795339">
                    <a:shade val="85000"/>
                    <a:satMod val="150000"/>
                  </a:srgbClr>
                </a:solidFill>
              </a:rPr>
            </a:br>
            <a:r>
              <a:rPr lang="en-US" sz="4300" dirty="0">
                <a:solidFill>
                  <a:srgbClr val="795339">
                    <a:shade val="85000"/>
                    <a:satMod val="150000"/>
                  </a:srgbClr>
                </a:solidFill>
              </a:rPr>
              <a:t>5 Year Trend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6015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5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Help </a:t>
            </a: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Desk Group</a:t>
            </a:r>
            <a:r>
              <a:rPr sz="3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sz="3400" dirty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 Business </a:t>
            </a: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Applications Training</a:t>
            </a:r>
            <a:endParaRPr sz="3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610600" cy="4572000"/>
          </a:xfrm>
        </p:spPr>
        <p:txBody>
          <a:bodyPr numCol="2"/>
          <a:lstStyle/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Active Directory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Adobe Professional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Adobe  Captivate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Advantage Financial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Advantage HR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PowerSchool SMS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err="1" smtClean="0"/>
              <a:t>Blackboardconnect</a:t>
            </a:r>
            <a:endParaRPr lang="en-US" sz="2100" dirty="0" smtClean="0"/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MS Office 2010 / 2013</a:t>
            </a:r>
          </a:p>
          <a:p>
            <a:pPr marL="741363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Access</a:t>
            </a:r>
          </a:p>
          <a:p>
            <a:pPr marL="741363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Excel</a:t>
            </a:r>
          </a:p>
          <a:p>
            <a:pPr marL="741363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One Note</a:t>
            </a:r>
          </a:p>
          <a:p>
            <a:pPr marL="741363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PowerPoint</a:t>
            </a:r>
          </a:p>
          <a:p>
            <a:pPr marL="741363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Publisher</a:t>
            </a:r>
          </a:p>
          <a:p>
            <a:pPr marL="741363" lvl="1" indent="-457200">
              <a:spcBef>
                <a:spcPct val="0"/>
              </a:spcBef>
              <a:buFont typeface="Wingdings" pitchFamily="2" charset="2"/>
              <a:buChar char="Ø"/>
            </a:pPr>
            <a:r>
              <a:rPr lang="en-US" sz="2000" dirty="0" smtClean="0"/>
              <a:t>Word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Office 365 / OneDrive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Outlook / OWA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Pacing </a:t>
            </a:r>
            <a:r>
              <a:rPr lang="en-US" sz="2100" dirty="0"/>
              <a:t>g</a:t>
            </a:r>
            <a:r>
              <a:rPr lang="en-US" sz="2100" dirty="0" smtClean="0"/>
              <a:t>uides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Remedy </a:t>
            </a:r>
            <a:r>
              <a:rPr lang="en-US" sz="2100" dirty="0"/>
              <a:t>a</a:t>
            </a:r>
            <a:r>
              <a:rPr lang="en-US" sz="2100" dirty="0" smtClean="0"/>
              <a:t>pplications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err="1" smtClean="0"/>
              <a:t>SchoolBooks</a:t>
            </a:r>
            <a:r>
              <a:rPr lang="en-US" sz="2100" dirty="0" smtClean="0"/>
              <a:t>, School Funds Online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err="1" smtClean="0"/>
              <a:t>Smartboards</a:t>
            </a:r>
            <a:endParaRPr lang="en-US" sz="2100" dirty="0" smtClean="0"/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Horizon OneSource Food Services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Employee Self-Service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100" dirty="0" smtClean="0"/>
              <a:t>Kinetic Workflow Management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Help Desk </a:t>
            </a:r>
            <a:r>
              <a:rPr sz="380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Small Applications</a:t>
            </a:r>
            <a:endParaRPr sz="38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51202" name="Text Box 5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7696200" cy="5105400"/>
          </a:xfrm>
        </p:spPr>
        <p:txBody>
          <a:bodyPr/>
          <a:lstStyle/>
          <a:p>
            <a:pPr marL="0" indent="-273050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400" b="1" dirty="0" smtClean="0"/>
              <a:t>Current Applications: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Help Desk Incident Tracking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Technology Equipment Repairs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Communication Center Incident Tracking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Superintendent Correspondence Tracking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HR Records Tracking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Technology / MOI Software Test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Special Ed Record of Assistance Tracking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Employee Investigations Tracking</a:t>
            </a:r>
          </a:p>
          <a:p>
            <a:pPr marL="0" indent="-273050" eaLnBrk="1" hangingPunct="1">
              <a:lnSpc>
                <a:spcPct val="80000"/>
              </a:lnSpc>
              <a:spcBef>
                <a:spcPct val="0"/>
              </a:spcBef>
              <a:buNone/>
            </a:pPr>
            <a:endParaRPr lang="en-US" sz="2400" dirty="0" smtClean="0"/>
          </a:p>
          <a:p>
            <a:pPr marL="0" indent="-273050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400" b="1" dirty="0" smtClean="0"/>
              <a:t>Application Implementation: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400" dirty="0" smtClean="0"/>
              <a:t>Food Service Equipment Maintenance / Repair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F4A25"/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Instructional Applications</a:t>
            </a:r>
            <a:endParaRPr lang="en-US" sz="4800" b="1" dirty="0">
              <a:solidFill>
                <a:srgbClr val="7F4A25"/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05000"/>
            <a:ext cx="8229600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600" b="1" dirty="0" smtClean="0">
                <a:latin typeface="+mn-lt"/>
              </a:rPr>
              <a:t>Administration and Professional Development</a:t>
            </a:r>
          </a:p>
          <a:p>
            <a:pPr lvl="2">
              <a:lnSpc>
                <a:spcPct val="90000"/>
              </a:lnSpc>
            </a:pPr>
            <a:endParaRPr lang="en-US" sz="800" dirty="0" smtClean="0">
              <a:latin typeface="+mn-lt"/>
            </a:endParaRP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  <a:ea typeface="+mn-lt"/>
                <a:cs typeface="+mn-lt"/>
              </a:rPr>
              <a:t>SMART </a:t>
            </a:r>
            <a:r>
              <a:rPr lang="en-US" sz="2400" dirty="0">
                <a:latin typeface="+mn-lt"/>
                <a:ea typeface="+mn-lt"/>
                <a:cs typeface="+mn-lt"/>
              </a:rPr>
              <a:t>Technologies</a:t>
            </a: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ea typeface="+mn-lt"/>
                <a:cs typeface="+mn-lt"/>
              </a:rPr>
              <a:t>Discovery </a:t>
            </a:r>
            <a:r>
              <a:rPr lang="en-US" sz="2400" dirty="0" smtClean="0">
                <a:latin typeface="+mn-lt"/>
                <a:ea typeface="+mn-lt"/>
                <a:cs typeface="+mn-lt"/>
              </a:rPr>
              <a:t>Streaming </a:t>
            </a:r>
            <a:r>
              <a:rPr lang="en-US" sz="2400" dirty="0">
                <a:latin typeface="+mn-lt"/>
                <a:ea typeface="+mn-lt"/>
                <a:cs typeface="+mn-lt"/>
              </a:rPr>
              <a:t>Plus </a:t>
            </a: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  <a:ea typeface="+mn-lt"/>
                <a:cs typeface="+mn-lt"/>
              </a:rPr>
              <a:t>WIMBA </a:t>
            </a:r>
            <a:r>
              <a:rPr lang="en-US" sz="2400" dirty="0">
                <a:latin typeface="+mn-lt"/>
                <a:ea typeface="+mn-lt"/>
                <a:cs typeface="+mn-lt"/>
              </a:rPr>
              <a:t>– </a:t>
            </a:r>
            <a:r>
              <a:rPr lang="en-US" sz="2400" dirty="0" smtClean="0">
                <a:latin typeface="+mn-lt"/>
                <a:ea typeface="+mn-lt"/>
                <a:cs typeface="+mn-lt"/>
              </a:rPr>
              <a:t>audio </a:t>
            </a:r>
            <a:r>
              <a:rPr lang="en-US" sz="2400" dirty="0">
                <a:latin typeface="+mn-lt"/>
                <a:ea typeface="+mn-lt"/>
                <a:cs typeface="+mn-lt"/>
              </a:rPr>
              <a:t>tools used in </a:t>
            </a:r>
            <a:r>
              <a:rPr lang="en-US" sz="2400" dirty="0" smtClean="0">
                <a:latin typeface="+mn-lt"/>
                <a:ea typeface="+mn-lt"/>
                <a:cs typeface="+mn-lt"/>
              </a:rPr>
              <a:t>Blackboard</a:t>
            </a:r>
            <a:endParaRPr lang="en-US" sz="2400" dirty="0">
              <a:latin typeface="+mn-lt"/>
              <a:ea typeface="+mn-lt"/>
              <a:cs typeface="+mn-lt"/>
            </a:endParaRP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latin typeface="+mn-lt"/>
                <a:ea typeface="+mn-lt"/>
                <a:cs typeface="+mn-lt"/>
              </a:rPr>
              <a:t>Survey </a:t>
            </a:r>
            <a:r>
              <a:rPr lang="en-US" sz="2400" dirty="0" smtClean="0">
                <a:latin typeface="+mn-lt"/>
                <a:ea typeface="+mn-lt"/>
                <a:cs typeface="+mn-lt"/>
              </a:rPr>
              <a:t>Monkey – online survey tool</a:t>
            </a: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  <a:ea typeface="+mn-lt"/>
                <a:cs typeface="+mn-lt"/>
              </a:rPr>
              <a:t>Edmodo – safe and secure learning network</a:t>
            </a: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  <a:ea typeface="+mn-lt"/>
                <a:cs typeface="+mn-lt"/>
              </a:rPr>
              <a:t>Google Apps for Education</a:t>
            </a:r>
          </a:p>
          <a:p>
            <a:pPr marL="412750" indent="-273050"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  <a:ea typeface="+mn-lt"/>
                <a:cs typeface="+mn-lt"/>
              </a:rPr>
              <a:t>Office 365 curriculum integration</a:t>
            </a:r>
            <a:endParaRPr lang="en-US" sz="2400" dirty="0">
              <a:latin typeface="+mn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28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8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Current Technology </a:t>
            </a:r>
            <a:r>
              <a:rPr sz="38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Projects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305800" cy="5410200"/>
          </a:xfrm>
        </p:spPr>
        <p:txBody>
          <a:bodyPr/>
          <a:lstStyle/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Distance and Online Learning expansion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Data network infrastructure and wireless upgrades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Internet bandwidth upgrade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I-Net connection to all sites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Upgrade to </a:t>
            </a:r>
            <a:r>
              <a:rPr lang="en-US" sz="2200" dirty="0" err="1" smtClean="0"/>
              <a:t>TestNav</a:t>
            </a:r>
            <a:r>
              <a:rPr lang="en-US" sz="2200" dirty="0" smtClean="0"/>
              <a:t> 8.X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PARCC and other online testing support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Infusion of emerging classroom </a:t>
            </a:r>
            <a:r>
              <a:rPr lang="en-US" sz="2200" dirty="0"/>
              <a:t>t</a:t>
            </a:r>
            <a:r>
              <a:rPr lang="en-US" sz="2200" dirty="0" smtClean="0"/>
              <a:t>echnologies</a:t>
            </a:r>
          </a:p>
          <a:p>
            <a:pPr marL="0" indent="-273050" eaLnBrk="1" hangingPunct="1">
              <a:spcBef>
                <a:spcPct val="0"/>
              </a:spcBef>
            </a:pPr>
            <a:r>
              <a:rPr lang="en-US" sz="2200" dirty="0" smtClean="0"/>
              <a:t>Microsoft Windows 10 and Office 2013</a:t>
            </a:r>
            <a:endParaRPr lang="en-US" sz="2200" dirty="0"/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Microsoft </a:t>
            </a:r>
            <a:r>
              <a:rPr lang="en-US" sz="2200" dirty="0"/>
              <a:t>Office 365 and </a:t>
            </a:r>
            <a:r>
              <a:rPr lang="en-US" sz="2200" dirty="0" smtClean="0"/>
              <a:t>OneDrive for students and employees</a:t>
            </a:r>
            <a:endParaRPr lang="en-US" sz="2200" dirty="0"/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Technology </a:t>
            </a:r>
            <a:r>
              <a:rPr lang="en-US" sz="2200" dirty="0"/>
              <a:t>Refresh </a:t>
            </a:r>
            <a:r>
              <a:rPr lang="en-US" sz="2200" dirty="0" smtClean="0"/>
              <a:t>project</a:t>
            </a:r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Network Access Control</a:t>
            </a:r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Chromebooks</a:t>
            </a:r>
          </a:p>
          <a:p>
            <a:pPr marL="0" indent="-273050">
              <a:spcBef>
                <a:spcPct val="0"/>
              </a:spcBef>
            </a:pPr>
            <a:r>
              <a:rPr lang="en-US" sz="2200" dirty="0" smtClean="0"/>
              <a:t>Kinetic workflow software implementation</a:t>
            </a:r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Transportation routing software implementation</a:t>
            </a:r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IT Security vulnerability and </a:t>
            </a:r>
            <a:r>
              <a:rPr lang="en-US" sz="2200" dirty="0"/>
              <a:t>p</a:t>
            </a:r>
            <a:r>
              <a:rPr lang="en-US" sz="2200" dirty="0" smtClean="0"/>
              <a:t>enetration testing</a:t>
            </a:r>
          </a:p>
          <a:p>
            <a:pPr marL="0" lvl="0" indent="-273050">
              <a:spcBef>
                <a:spcPct val="0"/>
              </a:spcBef>
            </a:pPr>
            <a:r>
              <a:rPr lang="en-US" sz="2200" dirty="0" smtClean="0"/>
              <a:t>Sensitive system at rest encryption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200" dirty="0"/>
          </a:p>
          <a:p>
            <a:pPr marL="0" indent="-273050">
              <a:spcBef>
                <a:spcPct val="0"/>
              </a:spcBef>
            </a:pPr>
            <a:endParaRPr lang="en-US" sz="2200" dirty="0"/>
          </a:p>
          <a:p>
            <a:pPr marL="0" lvl="0" indent="-273050">
              <a:spcBef>
                <a:spcPct val="0"/>
              </a:spcBef>
            </a:pPr>
            <a:endParaRPr lang="en-US" sz="2200" dirty="0" smtClean="0"/>
          </a:p>
          <a:p>
            <a:pPr marL="0" lvl="0" indent="0">
              <a:spcBef>
                <a:spcPct val="0"/>
              </a:spcBef>
              <a:buNone/>
            </a:pPr>
            <a:endParaRPr lang="en-US" sz="2200" dirty="0"/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Anne Arundel </a:t>
            </a:r>
            <a:r>
              <a:rPr lang="en-US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County Public Schools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 </a:t>
            </a:r>
            <a:r>
              <a:rPr lang="en-US" sz="5400" b="1" dirty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Technology Division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Thank </a:t>
            </a:r>
            <a:r>
              <a:rPr lang="en-US" sz="3200" b="1" dirty="0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you</a:t>
            </a:r>
            <a:endParaRPr lang="en-US" sz="32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7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300" dirty="0">
                <a:solidFill>
                  <a:schemeClr val="tx2">
                    <a:shade val="85000"/>
                    <a:satMod val="150000"/>
                  </a:schemeClr>
                </a:solidFill>
              </a:rPr>
              <a:t>Technology Division Overview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962400"/>
          </a:xfrm>
        </p:spPr>
        <p:txBody>
          <a:bodyPr/>
          <a:lstStyle/>
          <a:p>
            <a:pPr marL="457200" indent="-457200"/>
            <a:r>
              <a:rPr lang="en-US" dirty="0" smtClean="0"/>
              <a:t>Very large technology organization</a:t>
            </a:r>
          </a:p>
          <a:p>
            <a:pPr marL="457200" indent="-457200"/>
            <a:r>
              <a:rPr lang="en-US" dirty="0" smtClean="0"/>
              <a:t>Over 60,000 computing devices</a:t>
            </a:r>
          </a:p>
          <a:p>
            <a:pPr marL="457200" indent="-457200"/>
            <a:r>
              <a:rPr lang="en-US" dirty="0" smtClean="0"/>
              <a:t>Over 130 locations</a:t>
            </a:r>
          </a:p>
          <a:p>
            <a:pPr marL="457200" indent="-457200"/>
            <a:r>
              <a:rPr lang="en-US" dirty="0" smtClean="0"/>
              <a:t>Full wireless connectivity at all sites</a:t>
            </a:r>
          </a:p>
          <a:p>
            <a:pPr marL="457200" indent="-457200"/>
            <a:r>
              <a:rPr lang="en-US" dirty="0" smtClean="0"/>
              <a:t>Over 91,000 internal customers, more external customers</a:t>
            </a:r>
          </a:p>
          <a:p>
            <a:pPr marL="457200" indent="-457200"/>
            <a:r>
              <a:rPr lang="en-US" dirty="0" smtClean="0"/>
              <a:t>Almost everything done in AACPS uses technology in some manner</a:t>
            </a:r>
          </a:p>
          <a:p>
            <a:pPr marL="0" indent="-27305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>
                <a:solidFill>
                  <a:schemeClr val="tx2">
                    <a:shade val="85000"/>
                    <a:satMod val="150000"/>
                  </a:schemeClr>
                </a:solidFill>
              </a:rPr>
              <a:t>Technology Division Customers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572000"/>
          </a:xfrm>
        </p:spPr>
        <p:txBody>
          <a:bodyPr>
            <a:normAutofit/>
          </a:bodyPr>
          <a:lstStyle/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Students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Teachers</a:t>
            </a:r>
            <a:endParaRPr lang="en-US" sz="2600" kern="1200" dirty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Parents</a:t>
            </a:r>
            <a:endParaRPr lang="en-US" sz="2600" kern="1200" dirty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Members of </a:t>
            </a:r>
            <a:r>
              <a:rPr lang="en-US" sz="2600" kern="1200"/>
              <a:t>the </a:t>
            </a:r>
            <a:r>
              <a:rPr lang="en-US" sz="2600" kern="1200" smtClean="0"/>
              <a:t>Board </a:t>
            </a:r>
            <a:r>
              <a:rPr lang="en-US" sz="2600" kern="1200"/>
              <a:t>of </a:t>
            </a:r>
            <a:r>
              <a:rPr lang="en-US" sz="2600" kern="1200" smtClean="0"/>
              <a:t>Education</a:t>
            </a:r>
            <a:endParaRPr lang="en-US" sz="2600" kern="1200" dirty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Superintendent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Administrative and instructional support staff</a:t>
            </a:r>
            <a:endParaRPr lang="en-US" sz="2600" kern="1200" dirty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Anne Arundel </a:t>
            </a:r>
            <a:r>
              <a:rPr lang="en-US" sz="2600" kern="1200"/>
              <a:t>County </a:t>
            </a:r>
            <a:r>
              <a:rPr lang="en-US" sz="2600" kern="1200" smtClean="0"/>
              <a:t>Health Department staff</a:t>
            </a:r>
            <a:endParaRPr lang="en-US" sz="2600" kern="1200" dirty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School Resource Officers (SRO</a:t>
            </a:r>
            <a:r>
              <a:rPr lang="en-US" sz="2600" kern="1200"/>
              <a:t>) </a:t>
            </a:r>
            <a:r>
              <a:rPr lang="en-US" sz="2600" kern="1200" smtClean="0"/>
              <a:t>and Probation </a:t>
            </a:r>
            <a:r>
              <a:rPr lang="en-US" sz="2600" kern="1200" dirty="0"/>
              <a:t>Officers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Applicants </a:t>
            </a:r>
            <a:r>
              <a:rPr lang="en-US" sz="2600" kern="1200" dirty="0"/>
              <a:t>for </a:t>
            </a:r>
            <a:r>
              <a:rPr lang="en-US" sz="2600" kern="1200" dirty="0" smtClean="0"/>
              <a:t>current </a:t>
            </a:r>
            <a:r>
              <a:rPr lang="en-US" sz="2600" kern="1200" smtClean="0"/>
              <a:t>job vacancies</a:t>
            </a:r>
            <a:endParaRPr lang="en-US" sz="2600" kern="1200" dirty="0"/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Maryland State Department </a:t>
            </a:r>
            <a:r>
              <a:rPr lang="en-US" sz="2600" kern="1200"/>
              <a:t>of </a:t>
            </a:r>
            <a:r>
              <a:rPr lang="en-US" sz="2600" kern="1200" smtClean="0"/>
              <a:t>Education </a:t>
            </a:r>
            <a:r>
              <a:rPr lang="en-US" sz="2600" kern="1200" dirty="0"/>
              <a:t>(MSDE)</a:t>
            </a:r>
          </a:p>
          <a:p>
            <a:pPr marL="342900" lvl="1" indent="-61595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Federal agencies</a:t>
            </a:r>
            <a:endParaRPr lang="en-US" sz="2600" kern="1200" dirty="0"/>
          </a:p>
          <a:p>
            <a:pPr marL="0" indent="-273050" eaLnBrk="1" hangingPunct="1">
              <a:lnSpc>
                <a:spcPct val="80000"/>
              </a:lnSpc>
              <a:spcBef>
                <a:spcPct val="0"/>
              </a:spcBef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9"/>
          <a:stretch/>
        </p:blipFill>
        <p:spPr>
          <a:xfrm>
            <a:off x="655157" y="0"/>
            <a:ext cx="7869029" cy="5522735"/>
          </a:xfrm>
        </p:spPr>
      </p:pic>
      <p:sp>
        <p:nvSpPr>
          <p:cNvPr id="6" name="Rectangle 5"/>
          <p:cNvSpPr/>
          <p:nvPr/>
        </p:nvSpPr>
        <p:spPr>
          <a:xfrm>
            <a:off x="152400" y="5562600"/>
            <a:ext cx="8874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mtClean="0"/>
              <a:t>Preparing </a:t>
            </a:r>
            <a:r>
              <a:rPr lang="en-US" sz="4000" b="1" dirty="0"/>
              <a:t>Students for Their Future</a:t>
            </a:r>
          </a:p>
        </p:txBody>
      </p:sp>
    </p:spTree>
    <p:extLst>
      <p:ext uri="{BB962C8B-B14F-4D97-AF65-F5344CB8AC3E}">
        <p14:creationId xmlns:p14="http://schemas.microsoft.com/office/powerpoint/2010/main" val="23118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Technology </a:t>
            </a:r>
            <a:r>
              <a:rPr lang="en-US" sz="4400" b="1" smtClean="0">
                <a:solidFill>
                  <a:schemeClr val="tx2">
                    <a:shade val="85000"/>
                    <a:satMod val="150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lt"/>
                <a:cs typeface="+mj-lt"/>
              </a:rPr>
              <a:t>Organization Chart</a:t>
            </a:r>
            <a:endParaRPr lang="en-US" sz="4400" b="1" dirty="0">
              <a:solidFill>
                <a:schemeClr val="tx2">
                  <a:shade val="85000"/>
                  <a:satMod val="150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727200"/>
            <a:ext cx="8960058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Telecommunications and </a:t>
            </a:r>
            <a:b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Business Management Section</a:t>
            </a:r>
            <a:endParaRPr sz="3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70000" lnSpcReduction="20000"/>
          </a:bodyPr>
          <a:lstStyle/>
          <a:p>
            <a:pPr indent="-548640"/>
            <a:r>
              <a:rPr lang="en-US" dirty="0" smtClean="0"/>
              <a:t>Telecommunications</a:t>
            </a:r>
          </a:p>
          <a:p>
            <a:pPr lvl="2"/>
            <a:r>
              <a:rPr lang="en-US" dirty="0" smtClean="0"/>
              <a:t>3,625 telephones</a:t>
            </a:r>
          </a:p>
          <a:p>
            <a:pPr lvl="2"/>
            <a:r>
              <a:rPr lang="en-US" dirty="0" smtClean="0"/>
              <a:t>904 cell phones</a:t>
            </a:r>
          </a:p>
          <a:p>
            <a:pPr lvl="2"/>
            <a:r>
              <a:rPr lang="en-US" dirty="0" smtClean="0"/>
              <a:t>65 pagers</a:t>
            </a:r>
          </a:p>
          <a:p>
            <a:pPr lvl="2"/>
            <a:r>
              <a:rPr lang="en-US" dirty="0" smtClean="0"/>
              <a:t>5,000 walkie-talkies</a:t>
            </a:r>
          </a:p>
          <a:p>
            <a:pPr indent="-548640"/>
            <a:r>
              <a:rPr lang="en-US" dirty="0" smtClean="0"/>
              <a:t>Technology Refresh – 17</a:t>
            </a:r>
            <a:r>
              <a:rPr lang="en-US" baseline="30000" dirty="0" smtClean="0"/>
              <a:t>th</a:t>
            </a:r>
            <a:r>
              <a:rPr lang="en-US" dirty="0" smtClean="0"/>
              <a:t> year of implementation</a:t>
            </a:r>
          </a:p>
          <a:p>
            <a:pPr lvl="2"/>
            <a:r>
              <a:rPr lang="en-US" dirty="0" smtClean="0"/>
              <a:t>33,784 leased computers</a:t>
            </a:r>
          </a:p>
          <a:p>
            <a:pPr lvl="3"/>
            <a:r>
              <a:rPr lang="en-US" dirty="0" smtClean="0"/>
              <a:t>26,465 desktops</a:t>
            </a:r>
          </a:p>
          <a:p>
            <a:pPr lvl="3"/>
            <a:r>
              <a:rPr lang="en-US" dirty="0" smtClean="0"/>
              <a:t>7,319 laptops</a:t>
            </a:r>
          </a:p>
          <a:p>
            <a:pPr indent="-548640"/>
            <a:r>
              <a:rPr lang="en-US" dirty="0" smtClean="0"/>
              <a:t>Inventory</a:t>
            </a:r>
          </a:p>
          <a:p>
            <a:pPr lvl="2"/>
            <a:r>
              <a:rPr lang="en-US" dirty="0" smtClean="0"/>
              <a:t>Over 35,500 computers</a:t>
            </a:r>
          </a:p>
          <a:p>
            <a:pPr lvl="3"/>
            <a:r>
              <a:rPr lang="en-US" dirty="0" smtClean="0"/>
              <a:t>28,000 desktops</a:t>
            </a:r>
          </a:p>
          <a:p>
            <a:pPr lvl="3"/>
            <a:r>
              <a:rPr lang="en-US" dirty="0" smtClean="0"/>
              <a:t>7,500 laptops</a:t>
            </a:r>
          </a:p>
          <a:p>
            <a:pPr lvl="3"/>
            <a:r>
              <a:rPr lang="en-US" dirty="0" smtClean="0"/>
              <a:t>1,653 tablet devices</a:t>
            </a:r>
          </a:p>
          <a:p>
            <a:pPr lvl="3"/>
            <a:r>
              <a:rPr lang="en-US" dirty="0" smtClean="0"/>
              <a:t>5,068 classrooms</a:t>
            </a:r>
          </a:p>
          <a:p>
            <a:pPr lvl="3"/>
            <a:r>
              <a:rPr lang="en-US" dirty="0" smtClean="0"/>
              <a:t>5,100 printers</a:t>
            </a:r>
          </a:p>
          <a:p>
            <a:pPr lvl="3"/>
            <a:r>
              <a:rPr lang="en-US" dirty="0" smtClean="0"/>
              <a:t>328 copiers/multi-function devices</a:t>
            </a:r>
          </a:p>
          <a:p>
            <a:pPr lvl="3"/>
            <a:r>
              <a:rPr lang="en-US" dirty="0" smtClean="0"/>
              <a:t>3,094 interactive whiteboards</a:t>
            </a:r>
          </a:p>
          <a:p>
            <a:pPr lvl="3"/>
            <a:r>
              <a:rPr lang="en-US" dirty="0" smtClean="0"/>
              <a:t>5,519 data projectors</a:t>
            </a:r>
          </a:p>
          <a:p>
            <a:pPr lvl="3"/>
            <a:r>
              <a:rPr lang="en-US" dirty="0" smtClean="0"/>
              <a:t>3,553 document cameras</a:t>
            </a:r>
          </a:p>
          <a:p>
            <a:pPr lvl="3"/>
            <a:r>
              <a:rPr lang="en-US" dirty="0" smtClean="0"/>
              <a:t>1,948 wireless slate devices</a:t>
            </a:r>
          </a:p>
          <a:p>
            <a:pPr lvl="3"/>
            <a:r>
              <a:rPr lang="en-US" dirty="0" smtClean="0"/>
              <a:t>1,325 student handheld </a:t>
            </a:r>
            <a:r>
              <a:rPr lang="en-US" dirty="0"/>
              <a:t>r</a:t>
            </a:r>
            <a:r>
              <a:rPr lang="en-US" dirty="0" smtClean="0"/>
              <a:t>esponse systems</a:t>
            </a:r>
          </a:p>
          <a:p>
            <a:pPr lvl="3"/>
            <a:r>
              <a:rPr lang="en-US" dirty="0" smtClean="0"/>
              <a:t>4,990 handhelds (iPads, iPods)</a:t>
            </a:r>
          </a:p>
          <a:p>
            <a:pPr lvl="3"/>
            <a:r>
              <a:rPr lang="en-US" dirty="0" smtClean="0"/>
              <a:t>20,099 Chromebooks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Telecommunications and</a:t>
            </a: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/>
            </a:r>
            <a:b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 </a:t>
            </a:r>
            <a:r>
              <a:rPr sz="3400">
                <a:solidFill>
                  <a:schemeClr val="tx2">
                    <a:shade val="85000"/>
                    <a:satMod val="150000"/>
                  </a:schemeClr>
                </a:solidFill>
              </a:rPr>
              <a:t>Business </a:t>
            </a:r>
            <a:r>
              <a:rPr sz="340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Management </a:t>
            </a: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Section</a:t>
            </a:r>
            <a:endParaRPr sz="3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E-Rate</a:t>
            </a:r>
          </a:p>
          <a:p>
            <a:pPr lvl="1"/>
            <a:r>
              <a:rPr lang="en-US" sz="1800" dirty="0" smtClean="0"/>
              <a:t>Discount billing/reimbursements from communications vendors, Internet service, data circuits. Requested $1,696,000 in reimbursements in E-Rate year 2016</a:t>
            </a:r>
          </a:p>
          <a:p>
            <a:pPr marL="342900" lvl="1" indent="-61595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800" dirty="0" smtClean="0"/>
              <a:t>School </a:t>
            </a:r>
            <a:r>
              <a:rPr lang="en-US" sz="2800" dirty="0"/>
              <a:t>Construction/Smart Classrooms</a:t>
            </a:r>
          </a:p>
          <a:p>
            <a:pPr lvl="1"/>
            <a:r>
              <a:rPr lang="en-US" sz="1800" dirty="0" smtClean="0"/>
              <a:t>Installation of interactive white boards, mounted projectors, audio enhancement systems, document cameras and </a:t>
            </a:r>
            <a:r>
              <a:rPr lang="en-US" sz="1800" dirty="0" err="1" smtClean="0"/>
              <a:t>Vbrick</a:t>
            </a:r>
            <a:r>
              <a:rPr lang="en-US" sz="1800" dirty="0" smtClean="0"/>
              <a:t> Video Distribution Systems</a:t>
            </a:r>
          </a:p>
          <a:p>
            <a:pPr lvl="2"/>
            <a:r>
              <a:rPr lang="en-US" sz="1800" dirty="0" smtClean="0"/>
              <a:t>Kindergarten Additions – Odenton ES, West Meade ECC, North Glen ES, Woodside ES, Shady Side ES, Park ES,  </a:t>
            </a:r>
            <a:r>
              <a:rPr lang="en-US" sz="1800" dirty="0" err="1" smtClean="0"/>
              <a:t>Brockbridge</a:t>
            </a:r>
            <a:r>
              <a:rPr lang="en-US" sz="1800" dirty="0" smtClean="0"/>
              <a:t> ES</a:t>
            </a:r>
          </a:p>
          <a:p>
            <a:pPr lvl="2"/>
            <a:r>
              <a:rPr lang="en-US" sz="1800" dirty="0" smtClean="0"/>
              <a:t>Open Space Enclosures – </a:t>
            </a:r>
            <a:r>
              <a:rPr lang="en-US" sz="1800" dirty="0" err="1" smtClean="0"/>
              <a:t>Brockbridge</a:t>
            </a:r>
            <a:r>
              <a:rPr lang="en-US" sz="1800" dirty="0" smtClean="0"/>
              <a:t> ES, Shady Side ES, Glen Burnie HS, Chesapeake HS</a:t>
            </a:r>
          </a:p>
          <a:p>
            <a:pPr lvl="2"/>
            <a:r>
              <a:rPr lang="en-US" sz="1800" dirty="0" smtClean="0"/>
              <a:t>Gym Additions – Woodside ES, Millersville ES</a:t>
            </a:r>
          </a:p>
          <a:p>
            <a:pPr lvl="2"/>
            <a:r>
              <a:rPr lang="en-US" sz="1800" dirty="0" smtClean="0"/>
              <a:t>New Construction - Crofton Area HS, Arnold ES, Odenton ES, George Cromwell ES, Highpoint ES, Jessup ES, Manor View ES,</a:t>
            </a:r>
          </a:p>
          <a:p>
            <a:pPr marL="584200" lvl="2" indent="0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340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Technology Operations </a:t>
            </a: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Section</a:t>
            </a:r>
            <a:b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</a:br>
            <a:r>
              <a:rPr sz="340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Computer Operations </a:t>
            </a:r>
            <a:r>
              <a:rPr sz="3400" dirty="0" smtClean="0">
                <a:solidFill>
                  <a:schemeClr val="tx2">
                    <a:shade val="85000"/>
                    <a:satMod val="150000"/>
                  </a:schemeClr>
                </a:solidFill>
              </a:rPr>
              <a:t>Group</a:t>
            </a:r>
            <a:endParaRPr sz="3400" dirty="0">
              <a:solidFill>
                <a:schemeClr val="tx2">
                  <a:shade val="85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/>
          </a:bodyPr>
          <a:lstStyle/>
          <a:p>
            <a:pPr marL="0" indent="-273050" algn="ctr" eaLnBrk="1" hangingPunct="1">
              <a:buFont typeface="Wingdings 2" pitchFamily="18" charset="2"/>
              <a:buNone/>
              <a:defRPr/>
            </a:pPr>
            <a:r>
              <a:rPr lang="en-US" sz="2400" b="1" smtClean="0"/>
              <a:t>Computer Operators</a:t>
            </a:r>
            <a:endParaRPr lang="en-US" sz="2400" b="1" dirty="0" smtClean="0"/>
          </a:p>
          <a:p>
            <a:pPr marL="0" indent="-273050" eaLnBrk="1" hangingPunct="1">
              <a:buFont typeface="Wingdings 2" pitchFamily="18" charset="2"/>
              <a:buNone/>
              <a:defRPr/>
            </a:pPr>
            <a:endParaRPr lang="en-US" sz="1600" b="1" dirty="0" smtClean="0"/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Manage </a:t>
            </a:r>
            <a:r>
              <a:rPr lang="en-US" sz="2600" kern="1200" dirty="0"/>
              <a:t>online systems</a:t>
            </a:r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/>
              <a:t>Enterprise </a:t>
            </a:r>
            <a:r>
              <a:rPr lang="en-US" sz="2600" kern="1200" smtClean="0"/>
              <a:t>backup </a:t>
            </a:r>
            <a:r>
              <a:rPr lang="en-US" sz="2600" kern="1200" dirty="0"/>
              <a:t>processes</a:t>
            </a:r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/>
              <a:t>Setup </a:t>
            </a:r>
            <a:r>
              <a:rPr lang="en-US" sz="2600" kern="1200" smtClean="0"/>
              <a:t>and </a:t>
            </a:r>
            <a:r>
              <a:rPr lang="en-US" sz="2600" kern="1200"/>
              <a:t>execute </a:t>
            </a:r>
            <a:r>
              <a:rPr lang="en-US" sz="2600" kern="1200" smtClean="0"/>
              <a:t>batch </a:t>
            </a:r>
            <a:r>
              <a:rPr lang="en-US" sz="2600" kern="1200"/>
              <a:t>jobs </a:t>
            </a:r>
            <a:r>
              <a:rPr lang="en-US" sz="2600" kern="1200" smtClean="0"/>
              <a:t>and </a:t>
            </a:r>
            <a:r>
              <a:rPr lang="en-US" sz="2600" kern="1200" dirty="0"/>
              <a:t>procedures</a:t>
            </a:r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Verify the success </a:t>
            </a:r>
            <a:r>
              <a:rPr lang="en-US" sz="2600" kern="1200"/>
              <a:t>of </a:t>
            </a:r>
            <a:r>
              <a:rPr lang="en-US" sz="2600" kern="1200" smtClean="0"/>
              <a:t>unattended and </a:t>
            </a:r>
            <a:r>
              <a:rPr lang="en-US" sz="2600" kern="1200" dirty="0"/>
              <a:t>overnight processes</a:t>
            </a:r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smtClean="0"/>
              <a:t>Large </a:t>
            </a:r>
            <a:r>
              <a:rPr lang="en-US" sz="2600" kern="1200" dirty="0"/>
              <a:t>volume printing on high-speed printers</a:t>
            </a:r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/>
              <a:t>Fold </a:t>
            </a:r>
            <a:r>
              <a:rPr lang="en-US" sz="2600" kern="1200" smtClean="0"/>
              <a:t>and seal large </a:t>
            </a:r>
            <a:r>
              <a:rPr lang="en-US" sz="2600" kern="1200" dirty="0"/>
              <a:t>volume print jobs</a:t>
            </a:r>
          </a:p>
          <a:p>
            <a:pPr marL="393700" lvl="1" indent="-393700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600" kern="1200" dirty="0"/>
              <a:t>Monitor file server environments</a:t>
            </a:r>
          </a:p>
          <a:p>
            <a:pPr lvl="1" eaLnBrk="1" hangingPunct="1">
              <a:buFont typeface="Wingdings 2" pitchFamily="18" charset="2"/>
              <a:buNone/>
              <a:defRPr/>
            </a:pPr>
            <a:endParaRPr lang="en-US" b="1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dar_am_25">
  <a:themeElements>
    <a:clrScheme name="Radar_am_25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5814</TotalTime>
  <Words>1214</Words>
  <Application>Microsoft Office PowerPoint</Application>
  <PresentationFormat>On-screen Show (4:3)</PresentationFormat>
  <Paragraphs>293</Paragraphs>
  <Slides>29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Candara</vt:lpstr>
      <vt:lpstr>Wingdings</vt:lpstr>
      <vt:lpstr>Wingdings 2</vt:lpstr>
      <vt:lpstr>Theme1</vt:lpstr>
      <vt:lpstr>Radar_am_25</vt:lpstr>
      <vt:lpstr>Visio</vt:lpstr>
      <vt:lpstr>PowerPoint Presentation</vt:lpstr>
      <vt:lpstr>Technology Division Mission</vt:lpstr>
      <vt:lpstr>Technology Division Overview</vt:lpstr>
      <vt:lpstr>Technology Division Customers</vt:lpstr>
      <vt:lpstr>PowerPoint Presentation</vt:lpstr>
      <vt:lpstr>PowerPoint Presentation</vt:lpstr>
      <vt:lpstr>Telecommunications and  Business Management Section</vt:lpstr>
      <vt:lpstr>Telecommunications and  Business Management Section</vt:lpstr>
      <vt:lpstr>Technology Operations Section Computer Operations Group</vt:lpstr>
      <vt:lpstr>PowerPoint Presentation</vt:lpstr>
      <vt:lpstr>Network Topology</vt:lpstr>
      <vt:lpstr>Information Security Section Systems Administration Group</vt:lpstr>
      <vt:lpstr>Information Security Section Systems Administration Group</vt:lpstr>
      <vt:lpstr>Applications Section</vt:lpstr>
      <vt:lpstr>PowerPoint Presentation</vt:lpstr>
      <vt:lpstr>Magnet Application System</vt:lpstr>
      <vt:lpstr>Magnet Tracking System</vt:lpstr>
      <vt:lpstr>Applications Section</vt:lpstr>
      <vt:lpstr>The Project Management Group</vt:lpstr>
      <vt:lpstr>PowerPoint Presentation</vt:lpstr>
      <vt:lpstr>PowerPoint Presentation</vt:lpstr>
      <vt:lpstr>PowerPoint Presentation</vt:lpstr>
      <vt:lpstr>Technology Support Services Section  Areas of Support</vt:lpstr>
      <vt:lpstr>Help Desk Calls 5 Year Trend</vt:lpstr>
      <vt:lpstr>Help Desk Group  Business Applications Training</vt:lpstr>
      <vt:lpstr>Help Desk Small Applications</vt:lpstr>
      <vt:lpstr>PowerPoint Presentation</vt:lpstr>
      <vt:lpstr>Current Technology Projects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AACPS User</dc:creator>
  <cp:lastModifiedBy>Barlow, Greg</cp:lastModifiedBy>
  <cp:revision>620</cp:revision>
  <cp:lastPrinted>2015-08-11T12:38:40Z</cp:lastPrinted>
  <dcterms:created xsi:type="dcterms:W3CDTF">2007-05-16T17:10:50Z</dcterms:created>
  <dcterms:modified xsi:type="dcterms:W3CDTF">2017-04-24T13:57:06Z</dcterms:modified>
</cp:coreProperties>
</file>